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71" r:id="rId3"/>
    <p:sldId id="258" r:id="rId4"/>
    <p:sldId id="260" r:id="rId5"/>
    <p:sldId id="262" r:id="rId6"/>
    <p:sldId id="261" r:id="rId7"/>
    <p:sldId id="263" r:id="rId8"/>
    <p:sldId id="266" r:id="rId9"/>
    <p:sldId id="264" r:id="rId10"/>
    <p:sldId id="265" r:id="rId11"/>
    <p:sldId id="273" r:id="rId12"/>
    <p:sldId id="267" r:id="rId13"/>
    <p:sldId id="268" r:id="rId14"/>
    <p:sldId id="274" r:id="rId15"/>
    <p:sldId id="275" r:id="rId16"/>
    <p:sldId id="270" r:id="rId17"/>
    <p:sldId id="25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Libre Baskerville" panose="02000000000000000000" pitchFamily="2" charset="0"/>
      <p:regular r:id="rId24"/>
      <p:bold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6DF63-3AB7-4DDA-9E43-18AB15D634F6}" v="87" dt="2023-11-17T16:39:41.8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88" autoAdjust="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5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377190"/>
            <a:ext cx="12190815" cy="6382512"/>
          </a:xfrm>
          <a:prstGeom prst="rect">
            <a:avLst/>
          </a:prstGeom>
          <a:noFill/>
          <a:ln>
            <a:noFill/>
          </a:ln>
        </p:spPr>
      </p:pic>
      <p:sp>
        <p:nvSpPr>
          <p:cNvPr id="99" name="Google Shape;99;p1"/>
          <p:cNvSpPr txBox="1"/>
          <p:nvPr/>
        </p:nvSpPr>
        <p:spPr>
          <a:xfrm>
            <a:off x="1184988" y="3429000"/>
            <a:ext cx="10786188"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i="0" dirty="0">
                <a:solidFill>
                  <a:schemeClr val="tx1"/>
                </a:solidFill>
                <a:effectLst/>
                <a:latin typeface="Times New Roman" panose="02020603050405020304" pitchFamily="18" charset="0"/>
                <a:cs typeface="Times New Roman" panose="02020603050405020304" pitchFamily="18" charset="0"/>
              </a:rPr>
              <a:t>Data Collection, Cleaning &amp; EDA project on Home</a:t>
            </a:r>
            <a:r>
              <a:rPr lang="en-IN" sz="3200" b="1" i="0" dirty="0">
                <a:solidFill>
                  <a:srgbClr val="DBDEE1"/>
                </a:solidFill>
                <a:effectLst/>
                <a:latin typeface="Times New Roman" panose="02020603050405020304" pitchFamily="18" charset="0"/>
                <a:cs typeface="Times New Roman" panose="02020603050405020304" pitchFamily="18" charset="0"/>
              </a:rPr>
              <a:t> </a:t>
            </a:r>
            <a:r>
              <a:rPr lang="en-IN" sz="3200" b="1" i="0" dirty="0">
                <a:solidFill>
                  <a:schemeClr val="tx1"/>
                </a:solidFill>
                <a:effectLst/>
                <a:latin typeface="Times New Roman" panose="02020603050405020304" pitchFamily="18" charset="0"/>
                <a:cs typeface="Times New Roman" panose="02020603050405020304" pitchFamily="18" charset="0"/>
              </a:rPr>
              <a:t>Accommodation</a:t>
            </a:r>
            <a:r>
              <a:rPr lang="en-IN" sz="3200" b="1" i="0" dirty="0">
                <a:solidFill>
                  <a:srgbClr val="DBDEE1"/>
                </a:solidFill>
                <a:effectLst/>
                <a:latin typeface="Times New Roman" panose="02020603050405020304" pitchFamily="18" charset="0"/>
                <a:cs typeface="Times New Roman" panose="02020603050405020304" pitchFamily="18" charset="0"/>
              </a:rPr>
              <a:t> </a:t>
            </a:r>
            <a:r>
              <a:rPr lang="en-IN" sz="3200" b="1" dirty="0">
                <a:solidFill>
                  <a:schemeClr val="dk1"/>
                </a:solidFill>
                <a:latin typeface="Times New Roman" panose="02020603050405020304" pitchFamily="18" charset="0"/>
                <a:ea typeface="Calibri"/>
                <a:cs typeface="Times New Roman" panose="02020603050405020304" pitchFamily="18" charset="0"/>
                <a:sym typeface="Calibri"/>
              </a:rPr>
              <a:t>Analysis</a:t>
            </a:r>
          </a:p>
        </p:txBody>
      </p:sp>
      <p:sp>
        <p:nvSpPr>
          <p:cNvPr id="2" name="TextBox 1">
            <a:extLst>
              <a:ext uri="{FF2B5EF4-FFF2-40B4-BE49-F238E27FC236}">
                <a16:creationId xmlns:a16="http://schemas.microsoft.com/office/drawing/2014/main" id="{F6FD2BF2-F0E1-A677-E449-D5FB341DC6E0}"/>
              </a:ext>
            </a:extLst>
          </p:cNvPr>
          <p:cNvSpPr txBox="1"/>
          <p:nvPr/>
        </p:nvSpPr>
        <p:spPr>
          <a:xfrm flipH="1">
            <a:off x="1832654" y="4743438"/>
            <a:ext cx="7796538" cy="1200329"/>
          </a:xfrm>
          <a:prstGeom prst="rect">
            <a:avLst/>
          </a:prstGeom>
          <a:noFill/>
        </p:spPr>
        <p:txBody>
          <a:bodyPr wrap="square" rtlCol="0">
            <a:spAutoFit/>
          </a:bodyPr>
          <a:lstStyle/>
          <a:p>
            <a:pPr algn="ctr"/>
            <a:r>
              <a:rPr lang="en-US" sz="26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Team Members</a:t>
            </a:r>
          </a:p>
          <a:p>
            <a:pPr algn="ctr"/>
            <a:r>
              <a:rPr lang="en-US" sz="23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Golla</a:t>
            </a:r>
            <a:r>
              <a:rPr lang="en-US" sz="23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Ravi Teja</a:t>
            </a:r>
          </a:p>
          <a:p>
            <a:pPr algn="ctr"/>
            <a:r>
              <a:rPr lang="en-US" sz="23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 Rakesh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AE4047-D006-4016-3FD2-42158D4A61E4}"/>
              </a:ext>
            </a:extLst>
          </p:cNvPr>
          <p:cNvPicPr>
            <a:picLocks noChangeAspect="1"/>
          </p:cNvPicPr>
          <p:nvPr/>
        </p:nvPicPr>
        <p:blipFill>
          <a:blip r:embed="rId2"/>
          <a:stretch>
            <a:fillRect/>
          </a:stretch>
        </p:blipFill>
        <p:spPr>
          <a:xfrm>
            <a:off x="354563" y="709260"/>
            <a:ext cx="6774025" cy="4135995"/>
          </a:xfrm>
          <a:prstGeom prst="rect">
            <a:avLst/>
          </a:prstGeom>
        </p:spPr>
      </p:pic>
      <p:sp>
        <p:nvSpPr>
          <p:cNvPr id="9" name="TextBox 8">
            <a:extLst>
              <a:ext uri="{FF2B5EF4-FFF2-40B4-BE49-F238E27FC236}">
                <a16:creationId xmlns:a16="http://schemas.microsoft.com/office/drawing/2014/main" id="{CA156D1F-C0C6-12BD-8A60-4739A11E97F5}"/>
              </a:ext>
            </a:extLst>
          </p:cNvPr>
          <p:cNvSpPr txBox="1"/>
          <p:nvPr/>
        </p:nvSpPr>
        <p:spPr>
          <a:xfrm>
            <a:off x="214604" y="5206482"/>
            <a:ext cx="7809716" cy="1815882"/>
          </a:xfrm>
          <a:prstGeom prst="rect">
            <a:avLst/>
          </a:prstGeom>
          <a:noFill/>
        </p:spPr>
        <p:txBody>
          <a:bodyPr wrap="square" rtlCol="0">
            <a:spAutoFit/>
          </a:bodyPr>
          <a:lstStyle/>
          <a:p>
            <a:pPr marL="285750" indent="-285750" algn="just">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IN"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IN" sz="1600" dirty="0">
                <a:latin typeface="Times New Roman" panose="02020603050405020304" pitchFamily="18" charset="0"/>
                <a:cs typeface="Times New Roman" panose="02020603050405020304" pitchFamily="18" charset="0"/>
              </a:rPr>
              <a:t>First graph signifies that the maximum  offer per sqft is 2500 for Terraced House, followed by Corner Terraced, Bungalow, Apartment and Condo are nearly 2500, 2400, 2350 and 2300 respectively</a:t>
            </a:r>
            <a:r>
              <a:rPr lang="en-IN"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225B45CA-2FAA-461A-ABCB-521A21B4684F}"/>
              </a:ext>
            </a:extLst>
          </p:cNvPr>
          <p:cNvSpPr txBox="1"/>
          <p:nvPr/>
        </p:nvSpPr>
        <p:spPr>
          <a:xfrm>
            <a:off x="2738531" y="5066522"/>
            <a:ext cx="2761861" cy="523220"/>
          </a:xfrm>
          <a:prstGeom prst="rect">
            <a:avLst/>
          </a:prstGeom>
          <a:noFill/>
        </p:spPr>
        <p:txBody>
          <a:bodyPr wrap="square" rtlCol="0">
            <a:spAutoFit/>
          </a:bodyPr>
          <a:lstStyle/>
          <a:p>
            <a:r>
              <a:rPr lang="en-IN" dirty="0"/>
              <a:t>Analysis on Type_of_house and offer_persquarefeet_in_dollars</a:t>
            </a:r>
          </a:p>
        </p:txBody>
      </p:sp>
      <p:pic>
        <p:nvPicPr>
          <p:cNvPr id="11" name="Picture 2">
            <a:extLst>
              <a:ext uri="{FF2B5EF4-FFF2-40B4-BE49-F238E27FC236}">
                <a16:creationId xmlns:a16="http://schemas.microsoft.com/office/drawing/2014/main" id="{EC139C67-1A03-D7DE-856C-F3B9041C4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5147"/>
            <a:ext cx="6004560" cy="484072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94B46E2-0FFE-614A-1377-7B80F9865679}"/>
              </a:ext>
            </a:extLst>
          </p:cNvPr>
          <p:cNvSpPr txBox="1"/>
          <p:nvPr/>
        </p:nvSpPr>
        <p:spPr>
          <a:xfrm>
            <a:off x="7725747" y="5066523"/>
            <a:ext cx="4058817" cy="738664"/>
          </a:xfrm>
          <a:prstGeom prst="rect">
            <a:avLst/>
          </a:prstGeom>
          <a:noFill/>
        </p:spPr>
        <p:txBody>
          <a:bodyPr wrap="square" rtlCol="0">
            <a:spAutoFit/>
          </a:bodyPr>
          <a:lstStyle/>
          <a:p>
            <a:r>
              <a:rPr lang="en-IN" dirty="0"/>
              <a:t>Analysis on Type_of_house:-</a:t>
            </a:r>
          </a:p>
          <a:p>
            <a:r>
              <a:rPr lang="en-IN" dirty="0"/>
              <a:t>Condo is a type of house is which has more percentage of sales.</a:t>
            </a:r>
          </a:p>
        </p:txBody>
      </p:sp>
    </p:spTree>
    <p:extLst>
      <p:ext uri="{BB962C8B-B14F-4D97-AF65-F5344CB8AC3E}">
        <p14:creationId xmlns:p14="http://schemas.microsoft.com/office/powerpoint/2010/main" val="2380935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9B1B3-89BE-5245-ACEF-65799B3E32F9}"/>
              </a:ext>
            </a:extLst>
          </p:cNvPr>
          <p:cNvPicPr>
            <a:picLocks noChangeAspect="1"/>
          </p:cNvPicPr>
          <p:nvPr/>
        </p:nvPicPr>
        <p:blipFill>
          <a:blip r:embed="rId2"/>
          <a:stretch>
            <a:fillRect/>
          </a:stretch>
        </p:blipFill>
        <p:spPr>
          <a:xfrm>
            <a:off x="83975" y="145888"/>
            <a:ext cx="6148874" cy="5819775"/>
          </a:xfrm>
          <a:prstGeom prst="rect">
            <a:avLst/>
          </a:prstGeom>
        </p:spPr>
      </p:pic>
      <p:sp>
        <p:nvSpPr>
          <p:cNvPr id="4" name="TextBox 3">
            <a:extLst>
              <a:ext uri="{FF2B5EF4-FFF2-40B4-BE49-F238E27FC236}">
                <a16:creationId xmlns:a16="http://schemas.microsoft.com/office/drawing/2014/main" id="{0A6B0A76-D369-6D53-05DB-618D8657C116}"/>
              </a:ext>
            </a:extLst>
          </p:cNvPr>
          <p:cNvSpPr txBox="1"/>
          <p:nvPr/>
        </p:nvSpPr>
        <p:spPr>
          <a:xfrm>
            <a:off x="6232849" y="3853543"/>
            <a:ext cx="5085183" cy="2616101"/>
          </a:xfrm>
          <a:prstGeom prst="rect">
            <a:avLst/>
          </a:prstGeom>
          <a:noFill/>
        </p:spPr>
        <p:txBody>
          <a:bodyPr wrap="square" rtlCol="0">
            <a:spAutoFit/>
          </a:bodyPr>
          <a:lstStyle/>
          <a:p>
            <a:pPr marL="285750" indent="-285750">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First graph Histogram represents that the condo house is the most expensive house with 40 houses.</a:t>
            </a:r>
          </a:p>
          <a:p>
            <a:pPr marL="285750" indent="-285750">
              <a:buFont typeface="Wingdings" panose="05000000000000000000" pitchFamily="2" charset="2"/>
              <a:buChar char="v"/>
            </a:pPr>
            <a:endParaRPr lang="en-IN"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Second graph Scatterplot indicates that the most of the data lies between 500-3000.</a:t>
            </a:r>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7683D07A-6686-1B29-A721-EF14DA1B8D81}"/>
              </a:ext>
            </a:extLst>
          </p:cNvPr>
          <p:cNvPicPr>
            <a:picLocks noChangeAspect="1"/>
          </p:cNvPicPr>
          <p:nvPr/>
        </p:nvPicPr>
        <p:blipFill>
          <a:blip r:embed="rId3"/>
          <a:stretch>
            <a:fillRect/>
          </a:stretch>
        </p:blipFill>
        <p:spPr>
          <a:xfrm>
            <a:off x="5903749" y="48354"/>
            <a:ext cx="5414283" cy="3543932"/>
          </a:xfrm>
          <a:prstGeom prst="rect">
            <a:avLst/>
          </a:prstGeom>
        </p:spPr>
      </p:pic>
    </p:spTree>
    <p:extLst>
      <p:ext uri="{BB962C8B-B14F-4D97-AF65-F5344CB8AC3E}">
        <p14:creationId xmlns:p14="http://schemas.microsoft.com/office/powerpoint/2010/main" val="1281681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62E652-330B-99F7-0CFE-E0E1E86BCF62}"/>
              </a:ext>
            </a:extLst>
          </p:cNvPr>
          <p:cNvSpPr txBox="1"/>
          <p:nvPr/>
        </p:nvSpPr>
        <p:spPr>
          <a:xfrm>
            <a:off x="732080" y="629213"/>
            <a:ext cx="5640728" cy="923330"/>
          </a:xfrm>
          <a:prstGeom prst="rect">
            <a:avLst/>
          </a:prstGeom>
          <a:noFill/>
        </p:spPr>
        <p:txBody>
          <a:bodyPr wrap="square" rtlCol="0">
            <a:spAutoFit/>
          </a:bodyPr>
          <a:lstStyle/>
          <a:p>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below Rugplot shows that analysis of Price_in_dollars and Offer_persquarefeet_in_dollars.The closer waves contains more data and wider waves contains less data.</a:t>
            </a:r>
          </a:p>
        </p:txBody>
      </p:sp>
      <p:pic>
        <p:nvPicPr>
          <p:cNvPr id="3" name="Picture 2">
            <a:extLst>
              <a:ext uri="{FF2B5EF4-FFF2-40B4-BE49-F238E27FC236}">
                <a16:creationId xmlns:a16="http://schemas.microsoft.com/office/drawing/2014/main" id="{38A6E57A-16D0-590A-1588-8F35D2C3F761}"/>
              </a:ext>
            </a:extLst>
          </p:cNvPr>
          <p:cNvPicPr>
            <a:picLocks noChangeAspect="1"/>
          </p:cNvPicPr>
          <p:nvPr/>
        </p:nvPicPr>
        <p:blipFill>
          <a:blip r:embed="rId2"/>
          <a:stretch>
            <a:fillRect/>
          </a:stretch>
        </p:blipFill>
        <p:spPr>
          <a:xfrm>
            <a:off x="875959" y="2727810"/>
            <a:ext cx="4974336" cy="3728974"/>
          </a:xfrm>
          <a:prstGeom prst="rect">
            <a:avLst/>
          </a:prstGeom>
        </p:spPr>
      </p:pic>
      <p:pic>
        <p:nvPicPr>
          <p:cNvPr id="7" name="Picture 6">
            <a:extLst>
              <a:ext uri="{FF2B5EF4-FFF2-40B4-BE49-F238E27FC236}">
                <a16:creationId xmlns:a16="http://schemas.microsoft.com/office/drawing/2014/main" id="{C18891B1-7F3D-A32F-B1A3-9E88A4C901E0}"/>
              </a:ext>
            </a:extLst>
          </p:cNvPr>
          <p:cNvPicPr>
            <a:picLocks noChangeAspect="1"/>
          </p:cNvPicPr>
          <p:nvPr/>
        </p:nvPicPr>
        <p:blipFill>
          <a:blip r:embed="rId3"/>
          <a:stretch>
            <a:fillRect/>
          </a:stretch>
        </p:blipFill>
        <p:spPr>
          <a:xfrm>
            <a:off x="6653267" y="382554"/>
            <a:ext cx="4834646" cy="4040705"/>
          </a:xfrm>
          <a:prstGeom prst="rect">
            <a:avLst/>
          </a:prstGeom>
        </p:spPr>
      </p:pic>
      <p:sp>
        <p:nvSpPr>
          <p:cNvPr id="10" name="TextBox 9">
            <a:extLst>
              <a:ext uri="{FF2B5EF4-FFF2-40B4-BE49-F238E27FC236}">
                <a16:creationId xmlns:a16="http://schemas.microsoft.com/office/drawing/2014/main" id="{D1CBC47B-B801-9272-6516-813D983EFB2F}"/>
              </a:ext>
            </a:extLst>
          </p:cNvPr>
          <p:cNvSpPr txBox="1"/>
          <p:nvPr/>
        </p:nvSpPr>
        <p:spPr>
          <a:xfrm>
            <a:off x="6857517" y="4787153"/>
            <a:ext cx="5002306" cy="307777"/>
          </a:xfrm>
          <a:prstGeom prst="rect">
            <a:avLst/>
          </a:prstGeom>
          <a:noFill/>
        </p:spPr>
        <p:txBody>
          <a:bodyPr wrap="square" rtlCol="0">
            <a:spAutoFit/>
          </a:bodyPr>
          <a:lstStyle/>
          <a:p>
            <a:pPr marL="285750" indent="-285750">
              <a:buFont typeface="Wingdings" panose="05000000000000000000" pitchFamily="2" charset="2"/>
              <a:buChar char="§"/>
            </a:pPr>
            <a:endParaRPr lang="en-IN" dirty="0"/>
          </a:p>
        </p:txBody>
      </p:sp>
      <p:sp>
        <p:nvSpPr>
          <p:cNvPr id="11" name="TextBox 10">
            <a:extLst>
              <a:ext uri="{FF2B5EF4-FFF2-40B4-BE49-F238E27FC236}">
                <a16:creationId xmlns:a16="http://schemas.microsoft.com/office/drawing/2014/main" id="{BE94DECF-D1FA-5AF6-CACF-1B03BF72DD55}"/>
              </a:ext>
            </a:extLst>
          </p:cNvPr>
          <p:cNvSpPr txBox="1"/>
          <p:nvPr/>
        </p:nvSpPr>
        <p:spPr>
          <a:xfrm>
            <a:off x="6096000" y="4282751"/>
            <a:ext cx="5640729" cy="1046440"/>
          </a:xfrm>
          <a:prstGeom prst="rect">
            <a:avLst/>
          </a:prstGeom>
          <a:noFill/>
        </p:spPr>
        <p:txBody>
          <a:bodyPr wrap="square" rtlCol="0">
            <a:spAutoFit/>
          </a:bodyPr>
          <a:lstStyle/>
          <a:p>
            <a:pPr marL="285750" indent="-285750">
              <a:buFont typeface="Wingdings" panose="05000000000000000000" pitchFamily="2" charset="2"/>
              <a:buChar char="§"/>
            </a:pPr>
            <a:r>
              <a:rPr lang="en-IN" sz="1600" dirty="0">
                <a:latin typeface="Times New Roman" panose="02020603050405020304" pitchFamily="18" charset="0"/>
                <a:cs typeface="Times New Roman" panose="02020603050405020304" pitchFamily="18" charset="0"/>
              </a:rPr>
              <a:t>By using heatmap we can find the correlation between the coloumns</a:t>
            </a:r>
            <a:r>
              <a:rPr lang="en-US" sz="1600" dirty="0">
                <a:latin typeface="Times New Roman" panose="02020603050405020304" pitchFamily="18" charset="0"/>
                <a:cs typeface="Times New Roman" panose="02020603050405020304" pitchFamily="18" charset="0"/>
              </a:rPr>
              <a:t>Heatmaps are effective for identifying patterns, trends, and correlations in the data.</a:t>
            </a:r>
          </a:p>
          <a:p>
            <a:pPr marL="285750" indent="-285750">
              <a:buFont typeface="Wingdings" panose="05000000000000000000" pitchFamily="2" charset="2"/>
              <a:buChar char="§"/>
            </a:pPr>
            <a:endParaRPr lang="en-IN" dirty="0"/>
          </a:p>
        </p:txBody>
      </p:sp>
      <p:sp>
        <p:nvSpPr>
          <p:cNvPr id="17" name="TextBox 16">
            <a:extLst>
              <a:ext uri="{FF2B5EF4-FFF2-40B4-BE49-F238E27FC236}">
                <a16:creationId xmlns:a16="http://schemas.microsoft.com/office/drawing/2014/main" id="{A46C2832-B53B-41F4-8A45-49816E0491BE}"/>
              </a:ext>
            </a:extLst>
          </p:cNvPr>
          <p:cNvSpPr txBox="1"/>
          <p:nvPr/>
        </p:nvSpPr>
        <p:spPr>
          <a:xfrm>
            <a:off x="6522097" y="3275112"/>
            <a:ext cx="4198775" cy="307777"/>
          </a:xfrm>
          <a:prstGeom prst="rect">
            <a:avLst/>
          </a:prstGeom>
          <a:noFill/>
        </p:spPr>
        <p:txBody>
          <a:bodyPr wrap="square">
            <a:spAutoFit/>
          </a:bodyPr>
          <a:lstStyle/>
          <a:p>
            <a:endParaRPr lang="en-IN" sz="1400" dirty="0"/>
          </a:p>
        </p:txBody>
      </p:sp>
    </p:spTree>
    <p:extLst>
      <p:ext uri="{BB962C8B-B14F-4D97-AF65-F5344CB8AC3E}">
        <p14:creationId xmlns:p14="http://schemas.microsoft.com/office/powerpoint/2010/main" val="282901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DF5C58-B7D5-95A0-9871-FCEEFADFD5A7}"/>
              </a:ext>
            </a:extLst>
          </p:cNvPr>
          <p:cNvSpPr txBox="1"/>
          <p:nvPr/>
        </p:nvSpPr>
        <p:spPr>
          <a:xfrm flipH="1">
            <a:off x="1264920" y="6103426"/>
            <a:ext cx="3907716" cy="307777"/>
          </a:xfrm>
          <a:prstGeom prst="rect">
            <a:avLst/>
          </a:prstGeom>
          <a:noFill/>
        </p:spPr>
        <p:txBody>
          <a:bodyPr wrap="square" rtlCol="0">
            <a:spAutoFit/>
          </a:bodyPr>
          <a:lstStyle/>
          <a:p>
            <a:pPr marL="285750" indent="-285750">
              <a:buFont typeface="Wingdings" panose="05000000000000000000" pitchFamily="2" charset="2"/>
              <a:buChar char="§"/>
            </a:pPr>
            <a:r>
              <a:rPr lang="en-IN" dirty="0"/>
              <a:t>Its shows pairwise relationship in a dataset</a:t>
            </a:r>
          </a:p>
        </p:txBody>
      </p:sp>
      <p:pic>
        <p:nvPicPr>
          <p:cNvPr id="6" name="Picture 5">
            <a:extLst>
              <a:ext uri="{FF2B5EF4-FFF2-40B4-BE49-F238E27FC236}">
                <a16:creationId xmlns:a16="http://schemas.microsoft.com/office/drawing/2014/main" id="{35795E9E-1C8F-89B2-D508-4A10F66666ED}"/>
              </a:ext>
            </a:extLst>
          </p:cNvPr>
          <p:cNvPicPr>
            <a:picLocks noChangeAspect="1"/>
          </p:cNvPicPr>
          <p:nvPr/>
        </p:nvPicPr>
        <p:blipFill>
          <a:blip r:embed="rId2"/>
          <a:stretch>
            <a:fillRect/>
          </a:stretch>
        </p:blipFill>
        <p:spPr>
          <a:xfrm>
            <a:off x="776279" y="593189"/>
            <a:ext cx="5503223" cy="5510237"/>
          </a:xfrm>
          <a:prstGeom prst="rect">
            <a:avLst/>
          </a:prstGeom>
        </p:spPr>
      </p:pic>
    </p:spTree>
    <p:extLst>
      <p:ext uri="{BB962C8B-B14F-4D97-AF65-F5344CB8AC3E}">
        <p14:creationId xmlns:p14="http://schemas.microsoft.com/office/powerpoint/2010/main" val="2336545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9ED589-D882-7F59-D233-C21427201994}"/>
              </a:ext>
            </a:extLst>
          </p:cNvPr>
          <p:cNvPicPr>
            <a:picLocks noChangeAspect="1"/>
          </p:cNvPicPr>
          <p:nvPr/>
        </p:nvPicPr>
        <p:blipFill>
          <a:blip r:embed="rId2"/>
          <a:stretch>
            <a:fillRect/>
          </a:stretch>
        </p:blipFill>
        <p:spPr>
          <a:xfrm>
            <a:off x="220824" y="257070"/>
            <a:ext cx="11750351" cy="3246096"/>
          </a:xfrm>
          <a:prstGeom prst="rect">
            <a:avLst/>
          </a:prstGeom>
        </p:spPr>
      </p:pic>
      <p:sp>
        <p:nvSpPr>
          <p:cNvPr id="6" name="TextBox 5">
            <a:extLst>
              <a:ext uri="{FF2B5EF4-FFF2-40B4-BE49-F238E27FC236}">
                <a16:creationId xmlns:a16="http://schemas.microsoft.com/office/drawing/2014/main" id="{4F0B4383-1AF5-CD29-E239-316F36DA4110}"/>
              </a:ext>
            </a:extLst>
          </p:cNvPr>
          <p:cNvSpPr txBox="1"/>
          <p:nvPr/>
        </p:nvSpPr>
        <p:spPr>
          <a:xfrm>
            <a:off x="914400" y="4439920"/>
            <a:ext cx="10786188" cy="923330"/>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The above scatterplot shows that the analysis between the type of house and price in dollar as result is condo is having the more dots in group structure at the bottom of it compare with the other type of house condo having more group.so,condo having the less price followed by apartment. </a:t>
            </a:r>
          </a:p>
        </p:txBody>
      </p:sp>
    </p:spTree>
    <p:extLst>
      <p:ext uri="{BB962C8B-B14F-4D97-AF65-F5344CB8AC3E}">
        <p14:creationId xmlns:p14="http://schemas.microsoft.com/office/powerpoint/2010/main" val="2589919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DC7A42-A618-28CE-6D47-297EAC19C3B0}"/>
              </a:ext>
            </a:extLst>
          </p:cNvPr>
          <p:cNvPicPr>
            <a:picLocks noChangeAspect="1"/>
          </p:cNvPicPr>
          <p:nvPr/>
        </p:nvPicPr>
        <p:blipFill>
          <a:blip r:embed="rId2"/>
          <a:stretch>
            <a:fillRect/>
          </a:stretch>
        </p:blipFill>
        <p:spPr>
          <a:xfrm>
            <a:off x="167952" y="233265"/>
            <a:ext cx="11747240" cy="4189446"/>
          </a:xfrm>
          <a:prstGeom prst="rect">
            <a:avLst/>
          </a:prstGeom>
        </p:spPr>
      </p:pic>
      <p:sp>
        <p:nvSpPr>
          <p:cNvPr id="6" name="TextBox 5">
            <a:extLst>
              <a:ext uri="{FF2B5EF4-FFF2-40B4-BE49-F238E27FC236}">
                <a16:creationId xmlns:a16="http://schemas.microsoft.com/office/drawing/2014/main" id="{BBE9C644-E11D-5EA4-EE6A-5C8F0C3CC6CD}"/>
              </a:ext>
            </a:extLst>
          </p:cNvPr>
          <p:cNvSpPr txBox="1"/>
          <p:nvPr/>
        </p:nvSpPr>
        <p:spPr>
          <a:xfrm>
            <a:off x="933061" y="4777273"/>
            <a:ext cx="11094098" cy="830997"/>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The above scatterplot is the analysis on combination of offer price per sqft and price in dollar and type of house, this graph indicates that more dark color circles represents that more offer per sqft.so conclude that condo is the best choice to buy, who is looking for more offer per sqft.</a:t>
            </a:r>
          </a:p>
        </p:txBody>
      </p:sp>
    </p:spTree>
    <p:extLst>
      <p:ext uri="{BB962C8B-B14F-4D97-AF65-F5344CB8AC3E}">
        <p14:creationId xmlns:p14="http://schemas.microsoft.com/office/powerpoint/2010/main" val="132811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6880A-9908-DF82-0583-BF006EA66BAC}"/>
              </a:ext>
            </a:extLst>
          </p:cNvPr>
          <p:cNvSpPr>
            <a:spLocks noGrp="1"/>
          </p:cNvSpPr>
          <p:nvPr>
            <p:ph type="ctrTitle"/>
          </p:nvPr>
        </p:nvSpPr>
        <p:spPr>
          <a:xfrm>
            <a:off x="640080" y="701739"/>
            <a:ext cx="2212848" cy="541845"/>
          </a:xfrm>
        </p:spPr>
        <p:txBody>
          <a:bodyPr>
            <a:noAutofit/>
          </a:bodyPr>
          <a:lstStyle/>
          <a:p>
            <a:r>
              <a:rPr lang="en-US" sz="3200" b="1" dirty="0">
                <a:solidFill>
                  <a:srgbClr val="FF0000"/>
                </a:solidFill>
              </a:rPr>
              <a:t>Conclusion</a:t>
            </a:r>
          </a:p>
        </p:txBody>
      </p:sp>
      <p:sp>
        <p:nvSpPr>
          <p:cNvPr id="5" name="TextBox 4">
            <a:extLst>
              <a:ext uri="{FF2B5EF4-FFF2-40B4-BE49-F238E27FC236}">
                <a16:creationId xmlns:a16="http://schemas.microsoft.com/office/drawing/2014/main" id="{388BC522-87D0-F957-480F-22A65C25E16F}"/>
              </a:ext>
            </a:extLst>
          </p:cNvPr>
          <p:cNvSpPr txBox="1"/>
          <p:nvPr/>
        </p:nvSpPr>
        <p:spPr>
          <a:xfrm>
            <a:off x="832104" y="1508760"/>
            <a:ext cx="10426446" cy="2585323"/>
          </a:xfrm>
          <a:prstGeom prst="rect">
            <a:avLst/>
          </a:prstGeom>
          <a:noFill/>
        </p:spPr>
        <p:txBody>
          <a:bodyPr wrap="square" rtlCol="0">
            <a:spAutoFit/>
          </a:bodyPr>
          <a:lstStyle/>
          <a:p>
            <a:endParaRPr lang="en-US" sz="1800" dirty="0"/>
          </a:p>
          <a:p>
            <a:endParaRPr lang="en-US" sz="1800" dirty="0"/>
          </a:p>
          <a:p>
            <a:pPr marL="285750" indent="-285750">
              <a:buFont typeface="Arial" panose="020B0604020202020204" pitchFamily="34" charset="0"/>
              <a:buChar char="•"/>
            </a:pPr>
            <a:r>
              <a:rPr lang="en-US" sz="1800" dirty="0"/>
              <a:t>By analyzing user interactions and feedback, it's evident that certain aspects of the website contribute to a positive user experience, while others may lead to dissatisfaction.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Maximum number of customers has 2 choices of Type of Accommodation as Condo and Apartments.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customer always look for more offer with minimum(affordable)price of Accommodation.</a:t>
            </a:r>
          </a:p>
        </p:txBody>
      </p:sp>
    </p:spTree>
    <p:extLst>
      <p:ext uri="{BB962C8B-B14F-4D97-AF65-F5344CB8AC3E}">
        <p14:creationId xmlns:p14="http://schemas.microsoft.com/office/powerpoint/2010/main" val="3212765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766280" y="158620"/>
            <a:ext cx="10515600" cy="99213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0000"/>
              </a:buClr>
              <a:buSzPts val="4400"/>
              <a:buFont typeface="Calibri"/>
              <a:buNone/>
            </a:pPr>
            <a:r>
              <a:rPr lang="en-IN" sz="6600" b="1" dirty="0">
                <a:solidFill>
                  <a:srgbClr val="FF0000"/>
                </a:solidFill>
                <a:latin typeface="Times New Roman" panose="02020603050405020304" pitchFamily="18" charset="0"/>
                <a:cs typeface="Times New Roman" panose="02020603050405020304" pitchFamily="18" charset="0"/>
              </a:rPr>
              <a:t>About us</a:t>
            </a:r>
            <a:endParaRPr sz="6600" b="1" dirty="0">
              <a:solidFill>
                <a:srgbClr val="FF0000"/>
              </a:solidFill>
              <a:latin typeface="Times New Roman" panose="02020603050405020304" pitchFamily="18" charset="0"/>
              <a:cs typeface="Times New Roman" panose="02020603050405020304" pitchFamily="18" charset="0"/>
            </a:endParaRPr>
          </a:p>
        </p:txBody>
      </p:sp>
      <p:sp>
        <p:nvSpPr>
          <p:cNvPr id="111" name="Google Shape;111;p4"/>
          <p:cNvSpPr txBox="1">
            <a:spLocks noGrp="1"/>
          </p:cNvSpPr>
          <p:nvPr>
            <p:ph type="body" idx="1"/>
          </p:nvPr>
        </p:nvSpPr>
        <p:spPr>
          <a:xfrm>
            <a:off x="766280" y="1063691"/>
            <a:ext cx="10515600" cy="4889240"/>
          </a:xfrm>
          <a:prstGeom prst="rect">
            <a:avLst/>
          </a:prstGeom>
          <a:noFill/>
          <a:ln>
            <a:noFill/>
          </a:ln>
        </p:spPr>
        <p:txBody>
          <a:bodyPr spcFirstLastPara="1" wrap="square" lIns="91425" tIns="45700" rIns="91425" bIns="45700" anchor="t" anchorCtr="0">
            <a:normAutofit lnSpcReduction="10000"/>
          </a:bodyPr>
          <a:lstStyle/>
          <a:p>
            <a:pPr lvl="0" indent="-457200" rtl="0">
              <a:lnSpc>
                <a:spcPct val="90000"/>
              </a:lnSpc>
              <a:spcBef>
                <a:spcPts val="1000"/>
              </a:spcBef>
              <a:spcAft>
                <a:spcPts val="0"/>
              </a:spcAft>
              <a:buClr>
                <a:schemeClr val="dk1"/>
              </a:buClr>
              <a:buSzPct val="100000"/>
              <a:buFont typeface="Wingdings" panose="05000000000000000000" pitchFamily="2" charset="2"/>
              <a:buChar char="Ø"/>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Background : </a:t>
            </a:r>
            <a:r>
              <a:rPr kumimoji="0" lang="en-US" sz="2800" b="1"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B.Tech</a:t>
            </a:r>
            <a:endPar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lvl="0" indent="0" rtl="0">
              <a:lnSpc>
                <a:spcPct val="90000"/>
              </a:lnSpc>
              <a:spcBef>
                <a:spcPts val="1000"/>
              </a:spcBef>
              <a:spcAft>
                <a:spcPts val="0"/>
              </a:spcAft>
              <a:buClr>
                <a:schemeClr val="dk1"/>
              </a:buClr>
              <a:buSzPct val="100000"/>
              <a:buNone/>
            </a:pPr>
            <a:endPar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R="0" lvl="0" indent="-457200" algn="l" defTabSz="914400" rtl="0" eaLnBrk="1" fontAlgn="base" latinLnBrk="0" hangingPunct="1">
              <a:lnSpc>
                <a:spcPct val="90000"/>
              </a:lnSpc>
              <a:spcBef>
                <a:spcPts val="0"/>
              </a:spcBef>
              <a:spcAft>
                <a:spcPts val="0"/>
              </a:spcAft>
              <a:buClrTx/>
              <a:buSzTx/>
              <a:buFont typeface="Wingdings" panose="05000000000000000000" pitchFamily="2" charset="2"/>
              <a:buChar char="Ø"/>
              <a:tabLst/>
              <a:defRPr/>
            </a:pPr>
            <a:r>
              <a:rPr lang="en-US" b="1" kern="1200" dirty="0">
                <a:solidFill>
                  <a:srgbClr val="000000"/>
                </a:solidFill>
                <a:latin typeface="Times New Roman" panose="02020603050405020304" pitchFamily="18" charset="0"/>
                <a:ea typeface="+mn-ea"/>
                <a:cs typeface="Times New Roman" panose="02020603050405020304" pitchFamily="18" charset="0"/>
              </a:rPr>
              <a:t>Team Members: </a:t>
            </a:r>
            <a:r>
              <a:rPr kumimoji="0" lang="en-US" sz="2800" b="1"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Golla</a:t>
            </a: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Ravi Teja (Civil </a:t>
            </a:r>
            <a:r>
              <a:rPr kumimoji="0" lang="en-US" sz="2800" b="1"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Engg</a:t>
            </a: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a:t>
            </a:r>
            <a:r>
              <a:rPr kumimoji="0" lang="en-US" sz="2800" b="1"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G.Rakesh</a:t>
            </a: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(Mech </a:t>
            </a:r>
            <a:r>
              <a:rPr kumimoji="0" lang="en-US" sz="2800" b="1"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Engg</a:t>
            </a: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90000"/>
              </a:lnSpc>
              <a:spcBef>
                <a:spcPts val="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R="0" lvl="0" indent="-457200" algn="l" defTabSz="914400" rtl="0" eaLnBrk="1" fontAlgn="base" latinLnBrk="0" hangingPunct="1">
              <a:lnSpc>
                <a:spcPct val="90000"/>
              </a:lnSpc>
              <a:spcBef>
                <a:spcPts val="0"/>
              </a:spcBef>
              <a:spcAft>
                <a:spcPts val="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Why you want to learn Data Science:</a:t>
            </a:r>
          </a:p>
          <a:p>
            <a:pPr marL="0" marR="0" lvl="0" indent="0" algn="l" defTabSz="914400" rtl="0" eaLnBrk="1" fontAlgn="base" latinLnBrk="0" hangingPunct="1">
              <a:lnSpc>
                <a:spcPct val="90000"/>
              </a:lnSpc>
              <a:spcBef>
                <a:spcPts val="0"/>
              </a:spcBef>
              <a:spcAft>
                <a:spcPts val="0"/>
              </a:spcAft>
              <a:buClrTx/>
              <a:buSzTx/>
              <a:buNone/>
              <a:tabLst/>
              <a:defRPr/>
            </a:pPr>
            <a:endPar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R="0" lvl="0" indent="-457200" algn="just" defTabSz="914400" rtl="0" eaLnBrk="1" fontAlgn="base" latinLnBrk="0" hangingPunct="1">
              <a:lnSpc>
                <a:spcPct val="90000"/>
              </a:lnSpc>
              <a:spcBef>
                <a:spcPts val="0"/>
              </a:spcBef>
              <a:spcAft>
                <a:spcPts val="0"/>
              </a:spcAft>
              <a:buClrTx/>
              <a:buSzTx/>
              <a:buFont typeface="Wingdings" panose="05000000000000000000" pitchFamily="2" charset="2"/>
              <a:buChar char="ü"/>
              <a:tabLst/>
              <a:defRPr/>
            </a:pPr>
            <a:r>
              <a:rPr lang="en-US" b="1" kern="1200" dirty="0">
                <a:solidFill>
                  <a:srgbClr val="000000"/>
                </a:solidFill>
                <a:latin typeface="Times New Roman" panose="02020603050405020304" pitchFamily="18" charset="0"/>
                <a:ea typeface="+mn-ea"/>
                <a:cs typeface="Times New Roman" panose="02020603050405020304" pitchFamily="18" charset="0"/>
              </a:rPr>
              <a:t>W</a:t>
            </a: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 feel that Data </a:t>
            </a:r>
            <a:r>
              <a:rPr lang="en-US" b="1" kern="1200" dirty="0">
                <a:solidFill>
                  <a:srgbClr val="000000"/>
                </a:solidFill>
                <a:latin typeface="Times New Roman" panose="02020603050405020304" pitchFamily="18" charset="0"/>
                <a:ea typeface="+mn-ea"/>
                <a:cs typeface="Times New Roman" panose="02020603050405020304" pitchFamily="18" charset="0"/>
              </a:rPr>
              <a:t>S</a:t>
            </a:r>
            <a:r>
              <a:rPr kumimoji="0" lang="en-US" sz="2800" b="1"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cience</a:t>
            </a: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is one of the booming technology in present scenario, so coming from non-tech background we personally feel that it’s the right platform to make a big stage for our career.</a:t>
            </a:r>
          </a:p>
          <a:p>
            <a:pPr marL="228600" marR="0" lvl="0" indent="-228600" algn="just" defTabSz="914400" rtl="0" eaLnBrk="1" fontAlgn="base" latinLnBrk="0" hangingPunct="1">
              <a:lnSpc>
                <a:spcPct val="90000"/>
              </a:lnSpc>
              <a:spcBef>
                <a:spcPts val="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R="0" lvl="0" indent="-457200" algn="l" defTabSz="914400" rtl="0" eaLnBrk="1" fontAlgn="base" latinLnBrk="0" hangingPunct="1">
              <a:lnSpc>
                <a:spcPct val="90000"/>
              </a:lnSpc>
              <a:spcBef>
                <a:spcPts val="0"/>
              </a:spcBef>
              <a:spcAft>
                <a:spcPts val="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Any work experience:- No</a:t>
            </a:r>
          </a:p>
          <a:p>
            <a:pPr marL="571500" lvl="0" indent="-571500" algn="ctr" rtl="0">
              <a:lnSpc>
                <a:spcPct val="90000"/>
              </a:lnSpc>
              <a:spcBef>
                <a:spcPts val="1000"/>
              </a:spcBef>
              <a:spcAft>
                <a:spcPts val="0"/>
              </a:spcAft>
              <a:buClr>
                <a:schemeClr val="dk1"/>
              </a:buClr>
              <a:buSzPct val="100000"/>
              <a:buFont typeface="Wingdings" panose="05000000000000000000" pitchFamily="2" charset="2"/>
              <a:buChar char="q"/>
            </a:pPr>
            <a:endParaRPr lang="en-IN"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495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99912" y="17284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latin typeface="Times New Roman" panose="02020603050405020304" pitchFamily="18" charset="0"/>
                <a:cs typeface="Times New Roman" panose="02020603050405020304" pitchFamily="18" charset="0"/>
              </a:rPr>
              <a:t>Agenda  </a:t>
            </a:r>
            <a:endParaRPr b="1" dirty="0">
              <a:solidFill>
                <a:srgbClr val="FF0000"/>
              </a:solidFill>
              <a:latin typeface="Times New Roman" panose="02020603050405020304" pitchFamily="18" charset="0"/>
              <a:cs typeface="Times New Roman" panose="02020603050405020304" pitchFamily="18" charset="0"/>
            </a:endParaRPr>
          </a:p>
        </p:txBody>
      </p:sp>
      <p:sp>
        <p:nvSpPr>
          <p:cNvPr id="111" name="Google Shape;111;p4"/>
          <p:cNvSpPr txBox="1">
            <a:spLocks noGrp="1"/>
          </p:cNvSpPr>
          <p:nvPr>
            <p:ph type="body" idx="1"/>
          </p:nvPr>
        </p:nvSpPr>
        <p:spPr>
          <a:xfrm>
            <a:off x="721456" y="1498406"/>
            <a:ext cx="10515600" cy="4351338"/>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1000"/>
              </a:spcBef>
              <a:spcAft>
                <a:spcPts val="0"/>
              </a:spcAft>
              <a:buClr>
                <a:schemeClr val="dk1"/>
              </a:buClr>
              <a:buSzPct val="100000"/>
              <a:buFont typeface="Wingdings" panose="05000000000000000000" pitchFamily="2" charset="2"/>
              <a:buChar char="Ø"/>
            </a:pPr>
            <a:r>
              <a:rPr lang="en-IN" sz="2300" b="1" dirty="0">
                <a:latin typeface="Times New Roman" panose="02020603050405020304" pitchFamily="18" charset="0"/>
                <a:cs typeface="Times New Roman" panose="02020603050405020304" pitchFamily="18" charset="0"/>
              </a:rPr>
              <a:t>Objective of the Project</a:t>
            </a:r>
          </a:p>
          <a:p>
            <a:pPr marL="342900" lvl="0" algn="l" rtl="0">
              <a:lnSpc>
                <a:spcPct val="90000"/>
              </a:lnSpc>
              <a:spcBef>
                <a:spcPts val="1000"/>
              </a:spcBef>
              <a:spcAft>
                <a:spcPts val="0"/>
              </a:spcAft>
              <a:buClr>
                <a:schemeClr val="dk1"/>
              </a:buClr>
              <a:buSzPct val="100000"/>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Data Collection</a:t>
            </a:r>
          </a:p>
          <a:p>
            <a:pPr marL="342900" lvl="0" algn="l" rtl="0">
              <a:lnSpc>
                <a:spcPct val="90000"/>
              </a:lnSpc>
              <a:spcBef>
                <a:spcPts val="1000"/>
              </a:spcBef>
              <a:spcAft>
                <a:spcPts val="0"/>
              </a:spcAft>
              <a:buClr>
                <a:schemeClr val="dk1"/>
              </a:buClr>
              <a:buSzPct val="100000"/>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Raw Data</a:t>
            </a:r>
          </a:p>
          <a:p>
            <a:pPr marL="342900" lvl="0" algn="l" rtl="0">
              <a:lnSpc>
                <a:spcPct val="90000"/>
              </a:lnSpc>
              <a:spcBef>
                <a:spcPts val="1000"/>
              </a:spcBef>
              <a:spcAft>
                <a:spcPts val="0"/>
              </a:spcAft>
              <a:buClr>
                <a:schemeClr val="dk1"/>
              </a:buClr>
              <a:buSzPct val="100000"/>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Data Cleaning</a:t>
            </a:r>
          </a:p>
          <a:p>
            <a:pPr marL="342900">
              <a:buSzPct val="100000"/>
              <a:buFont typeface="Wingdings" panose="05000000000000000000" pitchFamily="2" charset="2"/>
              <a:buChar char="Ø"/>
            </a:pPr>
            <a:r>
              <a:rPr lang="en-US" sz="2300" b="1" dirty="0">
                <a:latin typeface="Times New Roman" panose="02020603050405020304" pitchFamily="18" charset="0"/>
                <a:cs typeface="Times New Roman" panose="02020603050405020304" pitchFamily="18" charset="0"/>
              </a:rPr>
              <a:t>Data Visualization</a:t>
            </a:r>
          </a:p>
          <a:p>
            <a:pPr marL="342900">
              <a:buSzPct val="100000"/>
              <a:buFont typeface="Wingdings" panose="05000000000000000000" pitchFamily="2" charset="2"/>
              <a:buChar char="Ø"/>
            </a:pPr>
            <a:r>
              <a:rPr lang="en-US" sz="23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Uni-variant Analysis</a:t>
            </a:r>
          </a:p>
          <a:p>
            <a:pPr marL="342900">
              <a:buSzPct val="100000"/>
              <a:buFont typeface="Wingdings" panose="05000000000000000000" pitchFamily="2" charset="2"/>
              <a:buChar char="Ø"/>
            </a:pPr>
            <a:r>
              <a:rPr lang="en-US" sz="23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Bi-variant Analysis</a:t>
            </a:r>
          </a:p>
          <a:p>
            <a:pPr marL="342900">
              <a:buSzPct val="100000"/>
              <a:buFont typeface="Wingdings" panose="05000000000000000000" pitchFamily="2" charset="2"/>
              <a:buChar char="Ø"/>
            </a:pPr>
            <a:r>
              <a:rPr lang="en-US" sz="23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Conclusion</a:t>
            </a:r>
            <a:endParaRPr lang="en-US" sz="2300" b="1" dirty="0">
              <a:solidFill>
                <a:schemeClr val="tx1"/>
              </a:solidFill>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endParaRPr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7759E-3C52-D245-66B5-2A6F5B2B015A}"/>
              </a:ext>
            </a:extLst>
          </p:cNvPr>
          <p:cNvSpPr>
            <a:spLocks noGrp="1"/>
          </p:cNvSpPr>
          <p:nvPr>
            <p:ph type="title"/>
          </p:nvPr>
        </p:nvSpPr>
        <p:spPr>
          <a:xfrm>
            <a:off x="408432" y="237108"/>
            <a:ext cx="10515600" cy="1936925"/>
          </a:xfrm>
        </p:spPr>
        <p:txBody>
          <a:bodyPr>
            <a:normAutofit/>
          </a:bodyPr>
          <a:lstStyle/>
          <a:p>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OBJECTIVE:-</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The main aim is to find the best house with all facilities at minimum price in Singapore.</a:t>
            </a:r>
            <a:b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b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URL = https://www.99.co/singapore/sale</a:t>
            </a:r>
            <a:endPar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5E5E3173-085B-12ED-49BC-D34B785A6A4D}"/>
              </a:ext>
            </a:extLst>
          </p:cNvPr>
          <p:cNvPicPr>
            <a:picLocks noChangeAspect="1"/>
          </p:cNvPicPr>
          <p:nvPr/>
        </p:nvPicPr>
        <p:blipFill>
          <a:blip r:embed="rId2"/>
          <a:stretch>
            <a:fillRect/>
          </a:stretch>
        </p:blipFill>
        <p:spPr>
          <a:xfrm>
            <a:off x="408432" y="2174033"/>
            <a:ext cx="11562744" cy="3998367"/>
          </a:xfrm>
          <a:prstGeom prst="rect">
            <a:avLst/>
          </a:prstGeom>
        </p:spPr>
      </p:pic>
    </p:spTree>
    <p:extLst>
      <p:ext uri="{BB962C8B-B14F-4D97-AF65-F5344CB8AC3E}">
        <p14:creationId xmlns:p14="http://schemas.microsoft.com/office/powerpoint/2010/main" val="207777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4A21-6E8D-3D7C-CACE-EBECB843C961}"/>
              </a:ext>
            </a:extLst>
          </p:cNvPr>
          <p:cNvSpPr>
            <a:spLocks noGrp="1"/>
          </p:cNvSpPr>
          <p:nvPr>
            <p:ph type="ctrTitle"/>
          </p:nvPr>
        </p:nvSpPr>
        <p:spPr>
          <a:xfrm>
            <a:off x="326571" y="74646"/>
            <a:ext cx="10909881" cy="643812"/>
          </a:xfrm>
        </p:spPr>
        <p:txBody>
          <a:bodyPr>
            <a:normAutofit/>
          </a:bodyPr>
          <a:lstStyle/>
          <a:p>
            <a:pPr algn="l"/>
            <a:r>
              <a:rPr lang="en-US" sz="3500" b="1" dirty="0">
                <a:solidFill>
                  <a:srgbClr val="FF0000"/>
                </a:solidFill>
                <a:latin typeface="Times New Roman" panose="02020603050405020304" pitchFamily="18" charset="0"/>
                <a:cs typeface="Times New Roman" panose="02020603050405020304" pitchFamily="18" charset="0"/>
              </a:rPr>
              <a:t>Raw Data</a:t>
            </a:r>
          </a:p>
        </p:txBody>
      </p:sp>
      <p:pic>
        <p:nvPicPr>
          <p:cNvPr id="9" name="Picture 8">
            <a:extLst>
              <a:ext uri="{FF2B5EF4-FFF2-40B4-BE49-F238E27FC236}">
                <a16:creationId xmlns:a16="http://schemas.microsoft.com/office/drawing/2014/main" id="{DAAAD5CF-35F2-100F-BC78-0F4E3AF87B89}"/>
              </a:ext>
            </a:extLst>
          </p:cNvPr>
          <p:cNvPicPr>
            <a:picLocks noChangeAspect="1"/>
          </p:cNvPicPr>
          <p:nvPr/>
        </p:nvPicPr>
        <p:blipFill>
          <a:blip r:embed="rId2"/>
          <a:stretch>
            <a:fillRect/>
          </a:stretch>
        </p:blipFill>
        <p:spPr>
          <a:xfrm>
            <a:off x="662474" y="1035697"/>
            <a:ext cx="10486462" cy="5181455"/>
          </a:xfrm>
          <a:prstGeom prst="rect">
            <a:avLst/>
          </a:prstGeom>
        </p:spPr>
      </p:pic>
    </p:spTree>
    <p:extLst>
      <p:ext uri="{BB962C8B-B14F-4D97-AF65-F5344CB8AC3E}">
        <p14:creationId xmlns:p14="http://schemas.microsoft.com/office/powerpoint/2010/main" val="2047645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9CD43DC-E7F6-DF68-C1D7-824C6EE3EAF1}"/>
              </a:ext>
            </a:extLst>
          </p:cNvPr>
          <p:cNvSpPr/>
          <p:nvPr/>
        </p:nvSpPr>
        <p:spPr>
          <a:xfrm>
            <a:off x="625151" y="1438028"/>
            <a:ext cx="2929812" cy="154776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Times New Roman" panose="02020603050405020304" pitchFamily="18" charset="0"/>
                <a:ea typeface="Calibri" panose="020F0502020204030204" pitchFamily="34" charset="0"/>
                <a:cs typeface="Times New Roman" panose="02020603050405020304" pitchFamily="18" charset="0"/>
              </a:rPr>
              <a:t>The collected Website used to buy ,rent and sale properties for commercial and residential  purpose</a:t>
            </a:r>
          </a:p>
        </p:txBody>
      </p:sp>
      <p:sp>
        <p:nvSpPr>
          <p:cNvPr id="7" name="Rectangle: Rounded Corners 6">
            <a:extLst>
              <a:ext uri="{FF2B5EF4-FFF2-40B4-BE49-F238E27FC236}">
                <a16:creationId xmlns:a16="http://schemas.microsoft.com/office/drawing/2014/main" id="{AFD9C3A3-E30B-23FE-C715-4970311FB6C9}"/>
              </a:ext>
            </a:extLst>
          </p:cNvPr>
          <p:cNvSpPr/>
          <p:nvPr/>
        </p:nvSpPr>
        <p:spPr>
          <a:xfrm>
            <a:off x="625151" y="4059938"/>
            <a:ext cx="2407298" cy="142646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latin typeface="Times New Roman" panose="02020603050405020304" pitchFamily="18" charset="0"/>
                <a:ea typeface="Calibri" panose="020F0502020204030204" pitchFamily="34" charset="0"/>
                <a:cs typeface="Times New Roman" panose="02020603050405020304" pitchFamily="18" charset="0"/>
              </a:rPr>
              <a:t>Scrap the data using Beautiful Soup library</a:t>
            </a:r>
          </a:p>
        </p:txBody>
      </p:sp>
      <p:sp>
        <p:nvSpPr>
          <p:cNvPr id="8" name="Rectangle: Rounded Corners 7">
            <a:extLst>
              <a:ext uri="{FF2B5EF4-FFF2-40B4-BE49-F238E27FC236}">
                <a16:creationId xmlns:a16="http://schemas.microsoft.com/office/drawing/2014/main" id="{B6F92991-557A-514C-8C8D-DE2048E9E241}"/>
              </a:ext>
            </a:extLst>
          </p:cNvPr>
          <p:cNvSpPr/>
          <p:nvPr/>
        </p:nvSpPr>
        <p:spPr>
          <a:xfrm>
            <a:off x="4099871" y="3956180"/>
            <a:ext cx="2646162" cy="153021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latin typeface="Times New Roman" panose="02020603050405020304" pitchFamily="18" charset="0"/>
                <a:ea typeface="Calibri" panose="020F0502020204030204" pitchFamily="34" charset="0"/>
                <a:cs typeface="Times New Roman" panose="02020603050405020304" pitchFamily="18" charset="0"/>
              </a:rPr>
              <a:t>Extract the data using inspect for all parameters in object class</a:t>
            </a:r>
          </a:p>
        </p:txBody>
      </p:sp>
      <p:sp>
        <p:nvSpPr>
          <p:cNvPr id="9" name="Rectangle: Rounded Corners 8">
            <a:extLst>
              <a:ext uri="{FF2B5EF4-FFF2-40B4-BE49-F238E27FC236}">
                <a16:creationId xmlns:a16="http://schemas.microsoft.com/office/drawing/2014/main" id="{B014EBD0-6B48-1591-40C7-B03E08152D00}"/>
              </a:ext>
            </a:extLst>
          </p:cNvPr>
          <p:cNvSpPr/>
          <p:nvPr/>
        </p:nvSpPr>
        <p:spPr>
          <a:xfrm>
            <a:off x="8244840" y="3889751"/>
            <a:ext cx="2233438" cy="15302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latin typeface="Times New Roman" panose="02020603050405020304" pitchFamily="18" charset="0"/>
                <a:ea typeface="Calibri" panose="020F0502020204030204" pitchFamily="34" charset="0"/>
                <a:cs typeface="Times New Roman" panose="02020603050405020304" pitchFamily="18" charset="0"/>
              </a:rPr>
              <a:t>Create DataFrame using the classes   </a:t>
            </a:r>
          </a:p>
        </p:txBody>
      </p:sp>
      <p:sp>
        <p:nvSpPr>
          <p:cNvPr id="10" name="Rectangle: Rounded Corners 9">
            <a:extLst>
              <a:ext uri="{FF2B5EF4-FFF2-40B4-BE49-F238E27FC236}">
                <a16:creationId xmlns:a16="http://schemas.microsoft.com/office/drawing/2014/main" id="{3CF13C93-D742-027C-FCB8-9CCF185759DA}"/>
              </a:ext>
            </a:extLst>
          </p:cNvPr>
          <p:cNvSpPr/>
          <p:nvPr/>
        </p:nvSpPr>
        <p:spPr>
          <a:xfrm>
            <a:off x="7992912" y="1438028"/>
            <a:ext cx="2394671" cy="127773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Save it to the .csv file</a:t>
            </a:r>
          </a:p>
        </p:txBody>
      </p:sp>
      <p:sp>
        <p:nvSpPr>
          <p:cNvPr id="11" name="Arrow: Down 10">
            <a:extLst>
              <a:ext uri="{FF2B5EF4-FFF2-40B4-BE49-F238E27FC236}">
                <a16:creationId xmlns:a16="http://schemas.microsoft.com/office/drawing/2014/main" id="{D9A18548-2374-4810-F66D-311F1E9D11C9}"/>
              </a:ext>
            </a:extLst>
          </p:cNvPr>
          <p:cNvSpPr/>
          <p:nvPr/>
        </p:nvSpPr>
        <p:spPr>
          <a:xfrm>
            <a:off x="1604864" y="3135086"/>
            <a:ext cx="566928" cy="82109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CA7CED5-A489-08A3-8706-35DFCE75575C}"/>
              </a:ext>
            </a:extLst>
          </p:cNvPr>
          <p:cNvSpPr/>
          <p:nvPr/>
        </p:nvSpPr>
        <p:spPr>
          <a:xfrm>
            <a:off x="3145536" y="4411979"/>
            <a:ext cx="841248" cy="4389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9AB231F-C446-7650-909F-1F4EB2EBFA69}"/>
              </a:ext>
            </a:extLst>
          </p:cNvPr>
          <p:cNvSpPr/>
          <p:nvPr/>
        </p:nvSpPr>
        <p:spPr>
          <a:xfrm>
            <a:off x="7025950" y="4411979"/>
            <a:ext cx="961053" cy="44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Up 13">
            <a:extLst>
              <a:ext uri="{FF2B5EF4-FFF2-40B4-BE49-F238E27FC236}">
                <a16:creationId xmlns:a16="http://schemas.microsoft.com/office/drawing/2014/main" id="{C8841B1B-66A1-3434-BC1A-01CDFD820584}"/>
              </a:ext>
            </a:extLst>
          </p:cNvPr>
          <p:cNvSpPr/>
          <p:nvPr/>
        </p:nvSpPr>
        <p:spPr>
          <a:xfrm>
            <a:off x="8915400" y="2864492"/>
            <a:ext cx="566928" cy="74645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454103D-3AA1-44B7-0ABC-FE4393A06151}"/>
              </a:ext>
            </a:extLst>
          </p:cNvPr>
          <p:cNvSpPr txBox="1"/>
          <p:nvPr/>
        </p:nvSpPr>
        <p:spPr>
          <a:xfrm>
            <a:off x="438539" y="1017037"/>
            <a:ext cx="9949045" cy="400110"/>
          </a:xfrm>
          <a:prstGeom prst="rect">
            <a:avLst/>
          </a:prstGeom>
          <a:noFill/>
        </p:spPr>
        <p:txBody>
          <a:bodyPr wrap="square" rtlCol="0">
            <a:spAutoFit/>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For real time analysis data is scrapped from </a:t>
            </a:r>
            <a: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https://www.99.co/singapore/sale</a:t>
            </a:r>
            <a:r>
              <a:rPr lang="en-US" sz="2000" dirty="0">
                <a:latin typeface="Times New Roman" panose="02020603050405020304" pitchFamily="18" charset="0"/>
                <a:ea typeface="Calibri" panose="020F0502020204030204" pitchFamily="34" charset="0"/>
                <a:cs typeface="Times New Roman" panose="02020603050405020304" pitchFamily="18" charset="0"/>
              </a:rPr>
              <a:t> website</a:t>
            </a:r>
          </a:p>
        </p:txBody>
      </p:sp>
      <p:sp>
        <p:nvSpPr>
          <p:cNvPr id="16" name="Title 15">
            <a:extLst>
              <a:ext uri="{FF2B5EF4-FFF2-40B4-BE49-F238E27FC236}">
                <a16:creationId xmlns:a16="http://schemas.microsoft.com/office/drawing/2014/main" id="{99BF4DAF-C2B5-C1F1-FC0B-C29E96D59986}"/>
              </a:ext>
            </a:extLst>
          </p:cNvPr>
          <p:cNvSpPr>
            <a:spLocks noGrp="1"/>
          </p:cNvSpPr>
          <p:nvPr>
            <p:ph type="title"/>
          </p:nvPr>
        </p:nvSpPr>
        <p:spPr>
          <a:xfrm>
            <a:off x="354563" y="1"/>
            <a:ext cx="10816357" cy="1147664"/>
          </a:xfrm>
        </p:spPr>
        <p:txBody>
          <a:bodyPr>
            <a:normAutofit/>
          </a:bodyPr>
          <a:lstStyle/>
          <a:p>
            <a:r>
              <a:rPr lang="en-US" sz="3200" b="1" dirty="0">
                <a:solidFill>
                  <a:srgbClr val="FF0000"/>
                </a:solidFill>
                <a:latin typeface="Times New Roman" panose="02020603050405020304" pitchFamily="18" charset="0"/>
                <a:cs typeface="Times New Roman" panose="02020603050405020304" pitchFamily="18" charset="0"/>
              </a:rPr>
              <a:t>Data Collection</a:t>
            </a:r>
          </a:p>
        </p:txBody>
      </p:sp>
    </p:spTree>
    <p:extLst>
      <p:ext uri="{BB962C8B-B14F-4D97-AF65-F5344CB8AC3E}">
        <p14:creationId xmlns:p14="http://schemas.microsoft.com/office/powerpoint/2010/main" val="171983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331B-7227-B702-B7CD-32156B667465}"/>
              </a:ext>
            </a:extLst>
          </p:cNvPr>
          <p:cNvSpPr>
            <a:spLocks noGrp="1"/>
          </p:cNvSpPr>
          <p:nvPr>
            <p:ph type="ctrTitle"/>
          </p:nvPr>
        </p:nvSpPr>
        <p:spPr>
          <a:xfrm>
            <a:off x="559837" y="813816"/>
            <a:ext cx="9413219" cy="521208"/>
          </a:xfrm>
        </p:spPr>
        <p:txBody>
          <a:bodyPr>
            <a:noAutofit/>
          </a:bodyPr>
          <a:lstStyle/>
          <a:p>
            <a:pPr algn="l"/>
            <a:r>
              <a:rPr lang="en-US" sz="3200" b="1" dirty="0">
                <a:solidFill>
                  <a:srgbClr val="FF0000"/>
                </a:solidFill>
                <a:latin typeface="Times New Roman" panose="02020603050405020304" pitchFamily="18" charset="0"/>
                <a:cs typeface="Times New Roman" panose="02020603050405020304" pitchFamily="18" charset="0"/>
              </a:rPr>
              <a:t>Data Cleaning</a:t>
            </a:r>
          </a:p>
        </p:txBody>
      </p:sp>
      <p:sp>
        <p:nvSpPr>
          <p:cNvPr id="4" name="TextBox 3">
            <a:extLst>
              <a:ext uri="{FF2B5EF4-FFF2-40B4-BE49-F238E27FC236}">
                <a16:creationId xmlns:a16="http://schemas.microsoft.com/office/drawing/2014/main" id="{DC05E708-D2D0-5D1C-B2CB-741550548CD4}"/>
              </a:ext>
            </a:extLst>
          </p:cNvPr>
          <p:cNvSpPr txBox="1"/>
          <p:nvPr/>
        </p:nvSpPr>
        <p:spPr>
          <a:xfrm>
            <a:off x="829056" y="1783253"/>
            <a:ext cx="3621646" cy="286232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It’s a process were </a:t>
            </a:r>
          </a:p>
          <a:p>
            <a:r>
              <a:rPr lang="en-US" sz="2000" dirty="0">
                <a:latin typeface="Times New Roman" panose="02020603050405020304" pitchFamily="18" charset="0"/>
                <a:ea typeface="Calibri" panose="020F0502020204030204" pitchFamily="34" charset="0"/>
                <a:cs typeface="Times New Roman" panose="02020603050405020304" pitchFamily="18" charset="0"/>
              </a:rPr>
              <a:t>special characters, </a:t>
            </a:r>
          </a:p>
          <a:p>
            <a:r>
              <a:rPr lang="en-US" sz="2000" dirty="0">
                <a:latin typeface="Times New Roman" panose="02020603050405020304" pitchFamily="18" charset="0"/>
                <a:ea typeface="Calibri" panose="020F0502020204030204" pitchFamily="34" charset="0"/>
                <a:cs typeface="Times New Roman" panose="02020603050405020304" pitchFamily="18" charset="0"/>
              </a:rPr>
              <a:t>white spaces and </a:t>
            </a:r>
          </a:p>
          <a:p>
            <a:r>
              <a:rPr lang="en-US" sz="2000" dirty="0">
                <a:latin typeface="Times New Roman" panose="02020603050405020304" pitchFamily="18" charset="0"/>
                <a:ea typeface="Calibri" panose="020F0502020204030204" pitchFamily="34" charset="0"/>
                <a:cs typeface="Times New Roman" panose="02020603050405020304" pitchFamily="18" charset="0"/>
              </a:rPr>
              <a:t>unwanted data is </a:t>
            </a:r>
          </a:p>
          <a:p>
            <a:r>
              <a:rPr lang="en-US" sz="2000" dirty="0">
                <a:latin typeface="Times New Roman" panose="02020603050405020304" pitchFamily="18" charset="0"/>
                <a:ea typeface="Calibri" panose="020F0502020204030204" pitchFamily="34" charset="0"/>
                <a:cs typeface="Times New Roman" panose="02020603050405020304" pitchFamily="18" charset="0"/>
              </a:rPr>
              <a:t>removed using regex,</a:t>
            </a:r>
          </a:p>
          <a:p>
            <a:r>
              <a:rPr lang="en-US" sz="2000" dirty="0">
                <a:latin typeface="Times New Roman" panose="02020603050405020304" pitchFamily="18" charset="0"/>
                <a:ea typeface="Calibri" panose="020F0502020204030204" pitchFamily="34" charset="0"/>
                <a:cs typeface="Times New Roman" panose="02020603050405020304" pitchFamily="18" charset="0"/>
              </a:rPr>
              <a:t>Conditional statements</a:t>
            </a:r>
          </a:p>
          <a:p>
            <a:r>
              <a:rPr lang="en-US" sz="2000" dirty="0">
                <a:latin typeface="Times New Roman" panose="02020603050405020304" pitchFamily="18" charset="0"/>
                <a:ea typeface="Calibri" panose="020F0502020204030204" pitchFamily="34" charset="0"/>
                <a:cs typeface="Times New Roman" panose="02020603050405020304" pitchFamily="18" charset="0"/>
              </a:rPr>
              <a:t>and loops to create</a:t>
            </a:r>
          </a:p>
          <a:p>
            <a:r>
              <a:rPr lang="en-US" sz="2000" dirty="0">
                <a:latin typeface="Times New Roman" panose="02020603050405020304" pitchFamily="18" charset="0"/>
                <a:ea typeface="Calibri" panose="020F0502020204030204" pitchFamily="34" charset="0"/>
                <a:cs typeface="Times New Roman" panose="02020603050405020304" pitchFamily="18" charset="0"/>
              </a:rPr>
              <a:t>individual columns</a:t>
            </a:r>
          </a:p>
          <a:p>
            <a:r>
              <a:rPr lang="en-US" sz="2000" dirty="0">
                <a:latin typeface="Times New Roman" panose="02020603050405020304" pitchFamily="18" charset="0"/>
                <a:ea typeface="Calibri" panose="020F0502020204030204" pitchFamily="34" charset="0"/>
                <a:cs typeface="Times New Roman" panose="02020603050405020304" pitchFamily="18" charset="0"/>
              </a:rPr>
              <a:t>based on column names.</a:t>
            </a:r>
          </a:p>
        </p:txBody>
      </p:sp>
      <p:sp>
        <p:nvSpPr>
          <p:cNvPr id="5" name="TextBox 4">
            <a:extLst>
              <a:ext uri="{FF2B5EF4-FFF2-40B4-BE49-F238E27FC236}">
                <a16:creationId xmlns:a16="http://schemas.microsoft.com/office/drawing/2014/main" id="{0BAE089D-FFE4-3816-844A-08029BE592A5}"/>
              </a:ext>
            </a:extLst>
          </p:cNvPr>
          <p:cNvSpPr txBox="1"/>
          <p:nvPr/>
        </p:nvSpPr>
        <p:spPr>
          <a:xfrm>
            <a:off x="829056" y="2828835"/>
            <a:ext cx="4136136" cy="646331"/>
          </a:xfrm>
          <a:prstGeom prst="rect">
            <a:avLst/>
          </a:prstGeom>
          <a:noFill/>
        </p:spPr>
        <p:txBody>
          <a:bodyPr wrap="square" rtlCol="0">
            <a:spAutoFit/>
          </a:bodyPr>
          <a:lstStyle/>
          <a:p>
            <a:endParaRPr lang="en-US" sz="1800" dirty="0">
              <a:latin typeface="Calibri" panose="020F0502020204030204" pitchFamily="34" charset="0"/>
              <a:ea typeface="Calibri" panose="020F0502020204030204" pitchFamily="34" charset="0"/>
              <a:cs typeface="Calibri" panose="020F0502020204030204" pitchFamily="34" charset="0"/>
            </a:endParaRPr>
          </a:p>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080DEC6-614F-8989-4189-6FB4DB4DE6F9}"/>
              </a:ext>
            </a:extLst>
          </p:cNvPr>
          <p:cNvPicPr>
            <a:picLocks noChangeAspect="1"/>
          </p:cNvPicPr>
          <p:nvPr/>
        </p:nvPicPr>
        <p:blipFill>
          <a:blip r:embed="rId2"/>
          <a:stretch>
            <a:fillRect/>
          </a:stretch>
        </p:blipFill>
        <p:spPr>
          <a:xfrm>
            <a:off x="4248542" y="1383214"/>
            <a:ext cx="7114402" cy="4183904"/>
          </a:xfrm>
          <a:prstGeom prst="rect">
            <a:avLst/>
          </a:prstGeom>
        </p:spPr>
      </p:pic>
    </p:spTree>
    <p:extLst>
      <p:ext uri="{BB962C8B-B14F-4D97-AF65-F5344CB8AC3E}">
        <p14:creationId xmlns:p14="http://schemas.microsoft.com/office/powerpoint/2010/main" val="3482299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5B02-E5F9-B9BD-F9A9-7D5FBDC5A791}"/>
              </a:ext>
            </a:extLst>
          </p:cNvPr>
          <p:cNvSpPr>
            <a:spLocks noGrp="1"/>
          </p:cNvSpPr>
          <p:nvPr>
            <p:ph type="ctrTitle"/>
          </p:nvPr>
        </p:nvSpPr>
        <p:spPr>
          <a:xfrm>
            <a:off x="829056" y="512064"/>
            <a:ext cx="9144000" cy="557784"/>
          </a:xfrm>
        </p:spPr>
        <p:txBody>
          <a:bodyPr>
            <a:normAutofit/>
          </a:bodyPr>
          <a:lstStyle/>
          <a:p>
            <a:pPr algn="l"/>
            <a:r>
              <a:rPr lang="en-US" sz="3200" b="1" dirty="0">
                <a:solidFill>
                  <a:srgbClr val="FF0000"/>
                </a:solidFill>
                <a:latin typeface="Times New Roman" panose="02020603050405020304" pitchFamily="18" charset="0"/>
                <a:cs typeface="Times New Roman" panose="02020603050405020304" pitchFamily="18" charset="0"/>
              </a:rPr>
              <a:t>Data Visualization</a:t>
            </a:r>
          </a:p>
        </p:txBody>
      </p:sp>
      <p:sp>
        <p:nvSpPr>
          <p:cNvPr id="11" name="TextBox 10">
            <a:extLst>
              <a:ext uri="{FF2B5EF4-FFF2-40B4-BE49-F238E27FC236}">
                <a16:creationId xmlns:a16="http://schemas.microsoft.com/office/drawing/2014/main" id="{4A5C41D9-0C56-9490-1378-538C1FAD84A1}"/>
              </a:ext>
            </a:extLst>
          </p:cNvPr>
          <p:cNvSpPr txBox="1"/>
          <p:nvPr/>
        </p:nvSpPr>
        <p:spPr>
          <a:xfrm>
            <a:off x="1158236" y="5036167"/>
            <a:ext cx="9768844" cy="1477328"/>
          </a:xfrm>
          <a:prstGeom prst="rect">
            <a:avLst/>
          </a:prstGeom>
          <a:noFill/>
        </p:spPr>
        <p:txBody>
          <a:bodyPr wrap="square" rtlCol="0">
            <a:spAutoFit/>
          </a:bodyPr>
          <a:lstStyle/>
          <a:p>
            <a:pPr marL="285750" indent="-28575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From the above Countplot, maximum number of sales are happening for condo type of house followed by Apartments and HDB(4A).</a:t>
            </a:r>
          </a:p>
          <a:p>
            <a:endParaRPr lang="en-US" sz="1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Histogram shows that the most number of sales for different  houses, price is ranging from 1000000-2000000 in dollars.</a:t>
            </a:r>
          </a:p>
        </p:txBody>
      </p:sp>
      <p:sp>
        <p:nvSpPr>
          <p:cNvPr id="3" name="TextBox 2">
            <a:extLst>
              <a:ext uri="{FF2B5EF4-FFF2-40B4-BE49-F238E27FC236}">
                <a16:creationId xmlns:a16="http://schemas.microsoft.com/office/drawing/2014/main" id="{F9A937B6-97E6-68D0-A4FF-0E28579075D6}"/>
              </a:ext>
            </a:extLst>
          </p:cNvPr>
          <p:cNvSpPr txBox="1"/>
          <p:nvPr/>
        </p:nvSpPr>
        <p:spPr>
          <a:xfrm>
            <a:off x="2822091" y="1719965"/>
            <a:ext cx="1776803" cy="307777"/>
          </a:xfrm>
          <a:prstGeom prst="rect">
            <a:avLst/>
          </a:prstGeom>
          <a:noFill/>
        </p:spPr>
        <p:txBody>
          <a:bodyPr wrap="square" rtlCol="0">
            <a:spAutoFit/>
          </a:bodyPr>
          <a:lstStyle/>
          <a:p>
            <a:r>
              <a:rPr lang="en-IN" dirty="0"/>
              <a:t> </a:t>
            </a:r>
            <a:endParaRPr lang="en-US" dirty="0"/>
          </a:p>
        </p:txBody>
      </p:sp>
      <p:pic>
        <p:nvPicPr>
          <p:cNvPr id="10" name="Picture 9">
            <a:extLst>
              <a:ext uri="{FF2B5EF4-FFF2-40B4-BE49-F238E27FC236}">
                <a16:creationId xmlns:a16="http://schemas.microsoft.com/office/drawing/2014/main" id="{C028B905-86A3-85AD-228F-C10C91B6C99C}"/>
              </a:ext>
            </a:extLst>
          </p:cNvPr>
          <p:cNvPicPr>
            <a:picLocks noChangeAspect="1"/>
          </p:cNvPicPr>
          <p:nvPr/>
        </p:nvPicPr>
        <p:blipFill>
          <a:blip r:embed="rId2"/>
          <a:stretch>
            <a:fillRect/>
          </a:stretch>
        </p:blipFill>
        <p:spPr>
          <a:xfrm>
            <a:off x="289248" y="1469958"/>
            <a:ext cx="5176947" cy="3339026"/>
          </a:xfrm>
          <a:prstGeom prst="rect">
            <a:avLst/>
          </a:prstGeom>
        </p:spPr>
      </p:pic>
      <p:pic>
        <p:nvPicPr>
          <p:cNvPr id="14" name="Picture 13">
            <a:extLst>
              <a:ext uri="{FF2B5EF4-FFF2-40B4-BE49-F238E27FC236}">
                <a16:creationId xmlns:a16="http://schemas.microsoft.com/office/drawing/2014/main" id="{D69A33AE-3D16-F1ED-0DE8-E022C1BAB30B}"/>
              </a:ext>
            </a:extLst>
          </p:cNvPr>
          <p:cNvPicPr>
            <a:picLocks noChangeAspect="1"/>
          </p:cNvPicPr>
          <p:nvPr/>
        </p:nvPicPr>
        <p:blipFill>
          <a:blip r:embed="rId3"/>
          <a:stretch>
            <a:fillRect/>
          </a:stretch>
        </p:blipFill>
        <p:spPr>
          <a:xfrm>
            <a:off x="6372808" y="793102"/>
            <a:ext cx="5682343" cy="3694922"/>
          </a:xfrm>
          <a:prstGeom prst="rect">
            <a:avLst/>
          </a:prstGeom>
        </p:spPr>
      </p:pic>
    </p:spTree>
    <p:extLst>
      <p:ext uri="{BB962C8B-B14F-4D97-AF65-F5344CB8AC3E}">
        <p14:creationId xmlns:p14="http://schemas.microsoft.com/office/powerpoint/2010/main" val="886232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A1FD53-ED26-2949-2CFC-DD81C7098984}"/>
              </a:ext>
            </a:extLst>
          </p:cNvPr>
          <p:cNvSpPr>
            <a:spLocks noGrp="1"/>
          </p:cNvSpPr>
          <p:nvPr>
            <p:ph type="title"/>
          </p:nvPr>
        </p:nvSpPr>
        <p:spPr>
          <a:xfrm>
            <a:off x="542544" y="8965"/>
            <a:ext cx="6504432" cy="1268908"/>
          </a:xfrm>
        </p:spPr>
        <p:txBody>
          <a:bodyPr>
            <a:normAutofit/>
          </a:bodyPr>
          <a:lstStyle/>
          <a:p>
            <a:r>
              <a:rPr lang="en-US" sz="1600" b="1" dirty="0">
                <a:solidFill>
                  <a:srgbClr val="FF0000"/>
                </a:solidFill>
                <a:latin typeface="Times New Roman" panose="02020603050405020304" pitchFamily="18" charset="0"/>
                <a:cs typeface="Times New Roman" panose="02020603050405020304" pitchFamily="18" charset="0"/>
              </a:rPr>
              <a:t>Analysis on </a:t>
            </a:r>
            <a:r>
              <a:rPr lang="en-US" sz="1600" b="1" dirty="0" err="1">
                <a:solidFill>
                  <a:srgbClr val="FF0000"/>
                </a:solidFill>
                <a:latin typeface="Times New Roman" panose="02020603050405020304" pitchFamily="18" charset="0"/>
                <a:cs typeface="Times New Roman" panose="02020603050405020304" pitchFamily="18" charset="0"/>
              </a:rPr>
              <a:t>LeasePeriod</a:t>
            </a:r>
            <a:r>
              <a:rPr lang="en-US" sz="1600" b="1" dirty="0">
                <a:solidFill>
                  <a:srgbClr val="FF0000"/>
                </a:solidFill>
                <a:latin typeface="Times New Roman" panose="02020603050405020304" pitchFamily="18" charset="0"/>
                <a:cs typeface="Times New Roman" panose="02020603050405020304" pitchFamily="18" charset="0"/>
              </a:rPr>
              <a:t> and </a:t>
            </a:r>
            <a:r>
              <a:rPr lang="en-US" sz="1600" b="1" dirty="0" err="1">
                <a:solidFill>
                  <a:srgbClr val="FF0000"/>
                </a:solidFill>
                <a:latin typeface="Times New Roman" panose="02020603050405020304" pitchFamily="18" charset="0"/>
                <a:cs typeface="Times New Roman" panose="02020603050405020304" pitchFamily="18" charset="0"/>
              </a:rPr>
              <a:t>offer_price_in_dollar</a:t>
            </a:r>
            <a:r>
              <a:rPr lang="en-US" sz="1600" b="1" dirty="0">
                <a:solidFill>
                  <a:srgbClr val="FF0000"/>
                </a:solidFill>
                <a:latin typeface="Times New Roman" panose="020206030504050203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429A53BA-8BE9-6864-A210-1D9405DF6382}"/>
              </a:ext>
            </a:extLst>
          </p:cNvPr>
          <p:cNvSpPr txBox="1"/>
          <p:nvPr/>
        </p:nvSpPr>
        <p:spPr>
          <a:xfrm>
            <a:off x="354563" y="4589249"/>
            <a:ext cx="10971085" cy="1477328"/>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From the first graph Boxplot we can conclude that for nearly 400 houses the lease period time is 99years and nearly 140 houses are Freehold.</a:t>
            </a:r>
          </a:p>
          <a:p>
            <a:pPr marL="285750" indent="-285750" algn="just">
              <a:buFont typeface="Wingdings" panose="05000000000000000000" pitchFamily="2" charset="2"/>
              <a:buChar char="v"/>
            </a:pPr>
            <a:endParaRPr lang="en-IN" sz="1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chemeClr val="tx1"/>
                </a:solidFill>
                <a:latin typeface="Times New Roman" panose="02020603050405020304" pitchFamily="18" charset="0"/>
                <a:cs typeface="Times New Roman" panose="02020603050405020304" pitchFamily="18" charset="0"/>
              </a:rPr>
              <a:t>From  the third graph we conclude that for most number of houses the offer per sqft is range in between 1000- 2800 dollars.</a:t>
            </a:r>
          </a:p>
        </p:txBody>
      </p:sp>
      <p:pic>
        <p:nvPicPr>
          <p:cNvPr id="3" name="Picture 2">
            <a:extLst>
              <a:ext uri="{FF2B5EF4-FFF2-40B4-BE49-F238E27FC236}">
                <a16:creationId xmlns:a16="http://schemas.microsoft.com/office/drawing/2014/main" id="{FD3E652B-C57C-9F79-A72C-F1D9ECC9C45B}"/>
              </a:ext>
            </a:extLst>
          </p:cNvPr>
          <p:cNvPicPr>
            <a:picLocks noChangeAspect="1"/>
          </p:cNvPicPr>
          <p:nvPr/>
        </p:nvPicPr>
        <p:blipFill>
          <a:blip r:embed="rId2"/>
          <a:stretch>
            <a:fillRect/>
          </a:stretch>
        </p:blipFill>
        <p:spPr>
          <a:xfrm>
            <a:off x="0" y="914400"/>
            <a:ext cx="5589037" cy="2966679"/>
          </a:xfrm>
          <a:prstGeom prst="rect">
            <a:avLst/>
          </a:prstGeom>
        </p:spPr>
      </p:pic>
      <p:pic>
        <p:nvPicPr>
          <p:cNvPr id="6" name="Picture 5">
            <a:extLst>
              <a:ext uri="{FF2B5EF4-FFF2-40B4-BE49-F238E27FC236}">
                <a16:creationId xmlns:a16="http://schemas.microsoft.com/office/drawing/2014/main" id="{6BCC7EF0-C17F-1E47-D6D8-55C25E24B329}"/>
              </a:ext>
            </a:extLst>
          </p:cNvPr>
          <p:cNvPicPr>
            <a:picLocks noChangeAspect="1"/>
          </p:cNvPicPr>
          <p:nvPr/>
        </p:nvPicPr>
        <p:blipFill>
          <a:blip r:embed="rId3"/>
          <a:stretch>
            <a:fillRect/>
          </a:stretch>
        </p:blipFill>
        <p:spPr>
          <a:xfrm>
            <a:off x="6399404" y="662473"/>
            <a:ext cx="4550527" cy="3218606"/>
          </a:xfrm>
          <a:prstGeom prst="rect">
            <a:avLst/>
          </a:prstGeom>
        </p:spPr>
      </p:pic>
    </p:spTree>
    <p:extLst>
      <p:ext uri="{BB962C8B-B14F-4D97-AF65-F5344CB8AC3E}">
        <p14:creationId xmlns:p14="http://schemas.microsoft.com/office/powerpoint/2010/main" val="197782902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2453</TotalTime>
  <Words>706</Words>
  <Application>Microsoft Office PowerPoint</Application>
  <PresentationFormat>Widescreen</PresentationFormat>
  <Paragraphs>78</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Wingdings</vt:lpstr>
      <vt:lpstr>Libre Baskerville</vt:lpstr>
      <vt:lpstr>Times New Roman</vt:lpstr>
      <vt:lpstr>Arial</vt:lpstr>
      <vt:lpstr>Calibri</vt:lpstr>
      <vt:lpstr>Office Theme</vt:lpstr>
      <vt:lpstr>PowerPoint Presentation</vt:lpstr>
      <vt:lpstr>About us</vt:lpstr>
      <vt:lpstr>Agenda  </vt:lpstr>
      <vt:lpstr>OBJECTIVE:- The main aim is to find the best house with all facilities at minimum price in Singapore.  URL = https://www.99.co/singapore/sale</vt:lpstr>
      <vt:lpstr>Raw Data</vt:lpstr>
      <vt:lpstr>Data Collection</vt:lpstr>
      <vt:lpstr>Data Cleaning</vt:lpstr>
      <vt:lpstr>Data Visualization</vt:lpstr>
      <vt:lpstr>Analysis on LeasePeriod and offer_price_in_dollar </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Gowrabathina Rakesh</cp:lastModifiedBy>
  <cp:revision>11</cp:revision>
  <dcterms:created xsi:type="dcterms:W3CDTF">2021-02-16T05:19:01Z</dcterms:created>
  <dcterms:modified xsi:type="dcterms:W3CDTF">2023-11-17T17:37:00Z</dcterms:modified>
</cp:coreProperties>
</file>